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24"/>
  </p:notesMasterIdLst>
  <p:handoutMasterIdLst>
    <p:handoutMasterId r:id="rId25"/>
  </p:handoutMasterIdLst>
  <p:sldIdLst>
    <p:sldId id="258" r:id="rId5"/>
    <p:sldId id="265" r:id="rId6"/>
    <p:sldId id="268" r:id="rId7"/>
    <p:sldId id="308" r:id="rId8"/>
    <p:sldId id="306" r:id="rId9"/>
    <p:sldId id="309" r:id="rId10"/>
    <p:sldId id="310" r:id="rId11"/>
    <p:sldId id="305" r:id="rId12"/>
    <p:sldId id="311" r:id="rId13"/>
    <p:sldId id="312" r:id="rId14"/>
    <p:sldId id="304" r:id="rId15"/>
    <p:sldId id="313" r:id="rId16"/>
    <p:sldId id="303" r:id="rId17"/>
    <p:sldId id="314" r:id="rId18"/>
    <p:sldId id="300" r:id="rId19"/>
    <p:sldId id="315" r:id="rId20"/>
    <p:sldId id="301" r:id="rId21"/>
    <p:sldId id="316" r:id="rId22"/>
    <p:sldId id="299" r:id="rId23"/>
  </p:sldIdLst>
  <p:sldSz cx="12192000" cy="6858000"/>
  <p:notesSz cx="6858000" cy="9144000"/>
  <p:embeddedFontLst>
    <p:embeddedFont>
      <p:font typeface="Avenir Next LT Pro" panose="020B0504020202020204" pitchFamily="34" charset="0"/>
      <p:regular r:id="rId26"/>
      <p:bold r:id="rId27"/>
      <p:italic r:id="rId28"/>
      <p:boldItalic r:id="rId29"/>
    </p:embeddedFont>
    <p:embeddedFont>
      <p:font typeface="Speak Pro" panose="020B0504020101020102"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49" autoAdjust="0"/>
  </p:normalViewPr>
  <p:slideViewPr>
    <p:cSldViewPr snapToGrid="0">
      <p:cViewPr>
        <p:scale>
          <a:sx n="83" d="100"/>
          <a:sy n="83" d="100"/>
        </p:scale>
        <p:origin x="48" y="67"/>
      </p:cViewPr>
      <p:guideLst/>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33"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FA9168-1AA0-4330-93C8-8A2BC786D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C5761D6-F269-4E92-99D5-40AC843D86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C0DD2-AAFF-40FB-B1D5-B76D6B9F63F5}" type="datetimeFigureOut">
              <a:rPr lang="en-US" smtClean="0"/>
              <a:t>1/20/2025</a:t>
            </a:fld>
            <a:endParaRPr lang="en-US"/>
          </a:p>
        </p:txBody>
      </p:sp>
      <p:sp>
        <p:nvSpPr>
          <p:cNvPr id="4" name="Footer Placeholder 3">
            <a:extLst>
              <a:ext uri="{FF2B5EF4-FFF2-40B4-BE49-F238E27FC236}">
                <a16:creationId xmlns:a16="http://schemas.microsoft.com/office/drawing/2014/main" id="{112D8426-202C-4385-BEF1-8D0C15BC743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CF91F5F-CE2D-4C59-9BE8-D5C9660BC8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82E420-31C0-4FAB-9C47-370244A3A0D7}" type="slidenum">
              <a:rPr lang="en-US" smtClean="0"/>
              <a:t>‹#›</a:t>
            </a:fld>
            <a:endParaRPr lang="en-US"/>
          </a:p>
        </p:txBody>
      </p:sp>
    </p:spTree>
    <p:extLst>
      <p:ext uri="{BB962C8B-B14F-4D97-AF65-F5344CB8AC3E}">
        <p14:creationId xmlns:p14="http://schemas.microsoft.com/office/powerpoint/2010/main" val="99539395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e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jpeg>
</file>

<file path=ppt/media/image33.jpeg>
</file>

<file path=ppt/media/image34.jpeg>
</file>

<file path=ppt/media/image35.jpeg>
</file>

<file path=ppt/media/image36.jpeg>
</file>

<file path=ppt/media/image37.jpeg>
</file>

<file path=ppt/media/image38.jpeg>
</file>

<file path=ppt/media/image39.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EAA7A3-4278-43C6-8774-F62FA0274339}" type="datetimeFigureOut">
              <a:rPr lang="en-US" smtClean="0"/>
              <a:t>1/20/2025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DF500-FE05-4D50-AB42-37EDEB80A66C}" type="slidenum">
              <a:rPr lang="en-US" smtClean="0"/>
              <a:t>‹#›</a:t>
            </a:fld>
            <a:endParaRPr lang="en-US" dirty="0"/>
          </a:p>
        </p:txBody>
      </p:sp>
    </p:spTree>
    <p:extLst>
      <p:ext uri="{BB962C8B-B14F-4D97-AF65-F5344CB8AC3E}">
        <p14:creationId xmlns:p14="http://schemas.microsoft.com/office/powerpoint/2010/main" val="29349205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1/20/2025</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26781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056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1/20/2025</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540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1/20/2025</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956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1/20/2025</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207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1/20/2025</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740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9905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5929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1/20/2025</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110590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1/20/2025</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2774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1/20/2025</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297393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1/20/2025</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68744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5902670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6117924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1/20/2025</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2804327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1/20/2025</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4107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1/20/2025</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099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1391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1/20/2025</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6897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1/20/2025</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7409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1/20/2025</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611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1/20/2025</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985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1/20/2025</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20124478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70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03516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1/20/2025</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895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1/20/2025</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538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1/20/2025</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4376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1/20/2025</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0207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1/20/2025</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14624940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1/20/2025</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2366014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1/20/2025</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3260961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1/20/2025</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18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1/20/2025</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62517422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1/20/2025</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35452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1/20/2025</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920621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1/20/2025</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0585837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1/20/2025</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5349505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1/20/2025</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40836357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1/20/2025</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2027339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1/20/2025</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8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1/20/2025</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98615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810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33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8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1/20/2025</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63811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1/20/2025</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3435978353"/>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50" r:id="rId6"/>
    <p:sldLayoutId id="2147483663" r:id="rId7"/>
    <p:sldLayoutId id="2147483664" r:id="rId8"/>
    <p:sldLayoutId id="2147483665" r:id="rId9"/>
    <p:sldLayoutId id="2147483666" r:id="rId10"/>
    <p:sldLayoutId id="2147483651" r:id="rId11"/>
    <p:sldLayoutId id="2147483670" r:id="rId12"/>
    <p:sldLayoutId id="2147483667" r:id="rId13"/>
    <p:sldLayoutId id="2147483668" r:id="rId14"/>
    <p:sldLayoutId id="2147483671" r:id="rId15"/>
    <p:sldLayoutId id="2147483669" r:id="rId16"/>
    <p:sldLayoutId id="2147483653" r:id="rId17"/>
    <p:sldLayoutId id="2147483672" r:id="rId18"/>
    <p:sldLayoutId id="2147483673" r:id="rId19"/>
    <p:sldLayoutId id="2147483674" r:id="rId20"/>
    <p:sldLayoutId id="2147483676" r:id="rId21"/>
    <p:sldLayoutId id="2147483652" r:id="rId22"/>
    <p:sldLayoutId id="2147483677" r:id="rId23"/>
    <p:sldLayoutId id="2147483678" r:id="rId24"/>
    <p:sldLayoutId id="2147483679" r:id="rId25"/>
    <p:sldLayoutId id="2147483681" r:id="rId26"/>
    <p:sldLayoutId id="2147483654" r:id="rId27"/>
    <p:sldLayoutId id="2147483682" r:id="rId28"/>
    <p:sldLayoutId id="2147483683" r:id="rId29"/>
    <p:sldLayoutId id="2147483684" r:id="rId30"/>
    <p:sldLayoutId id="2147483685" r:id="rId31"/>
    <p:sldLayoutId id="2147483657" r:id="rId32"/>
    <p:sldLayoutId id="2147483686" r:id="rId33"/>
    <p:sldLayoutId id="2147483687" r:id="rId34"/>
    <p:sldLayoutId id="2147483688" r:id="rId35"/>
    <p:sldLayoutId id="2147483689" r:id="rId36"/>
    <p:sldLayoutId id="2147483656" r:id="rId37"/>
    <p:sldLayoutId id="2147483690" r:id="rId38"/>
    <p:sldLayoutId id="2147483691" r:id="rId39"/>
    <p:sldLayoutId id="2147483692" r:id="rId40"/>
    <p:sldLayoutId id="2147483697" r:id="rId41"/>
    <p:sldLayoutId id="2147483658" r:id="rId42"/>
    <p:sldLayoutId id="2147483693" r:id="rId43"/>
    <p:sldLayoutId id="2147483694" r:id="rId44"/>
    <p:sldLayoutId id="2147483695" r:id="rId45"/>
    <p:sldLayoutId id="2147483696"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exels.com/photo/app-application-instagram-408866/" TargetMode="External"/><Relationship Id="rId2" Type="http://schemas.openxmlformats.org/officeDocument/2006/relationships/image" Target="../media/image19.jpeg"/><Relationship Id="rId1" Type="http://schemas.openxmlformats.org/officeDocument/2006/relationships/slideLayout" Target="../slideLayouts/slideLayout3.xml"/><Relationship Id="rId5" Type="http://schemas.openxmlformats.org/officeDocument/2006/relationships/hyperlink" Target="https://pixabay.com/fr/instagram-symbole-logo-photo-1581266/" TargetMode="External"/><Relationship Id="rId4" Type="http://schemas.openxmlformats.org/officeDocument/2006/relationships/image" Target="../media/image20.png"/></Relationships>
</file>

<file path=ppt/slides/_rels/slide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2.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12.xml"/><Relationship Id="rId4" Type="http://schemas.openxmlformats.org/officeDocument/2006/relationships/image" Target="../media/image38.jpeg"/></Relationships>
</file>

<file path=ppt/slides/_rels/slide19.xml.rels><?xml version="1.0" encoding="UTF-8" standalone="yes"?>
<Relationships xmlns="http://schemas.openxmlformats.org/package/2006/relationships"><Relationship Id="rId3" Type="http://schemas.openxmlformats.org/officeDocument/2006/relationships/hyperlink" Target="https://pxhere.com/es/photo/817725" TargetMode="External"/><Relationship Id="rId2" Type="http://schemas.openxmlformats.org/officeDocument/2006/relationships/image" Target="../media/image39.jpg"/><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File:Instagram_logo_2016.svg" TargetMode="External"/><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A173-4917-43E5-B91C-3914C1A8D225}"/>
              </a:ext>
            </a:extLst>
          </p:cNvPr>
          <p:cNvSpPr>
            <a:spLocks noGrp="1"/>
          </p:cNvSpPr>
          <p:nvPr>
            <p:ph type="ctrTitle"/>
          </p:nvPr>
        </p:nvSpPr>
        <p:spPr/>
        <p:txBody>
          <a:bodyPr/>
          <a:lstStyle/>
          <a:p>
            <a:r>
              <a:rPr lang="en-US" dirty="0"/>
              <a:t>Instagram User Analytics</a:t>
            </a:r>
          </a:p>
        </p:txBody>
      </p:sp>
      <p:sp>
        <p:nvSpPr>
          <p:cNvPr id="3" name="Subtitle 2">
            <a:extLst>
              <a:ext uri="{FF2B5EF4-FFF2-40B4-BE49-F238E27FC236}">
                <a16:creationId xmlns:a16="http://schemas.microsoft.com/office/drawing/2014/main" id="{D099D82B-F86A-4C04-9207-B25F53939FB6}"/>
              </a:ext>
            </a:extLst>
          </p:cNvPr>
          <p:cNvSpPr>
            <a:spLocks noGrp="1"/>
          </p:cNvSpPr>
          <p:nvPr>
            <p:ph type="subTitle" idx="1"/>
          </p:nvPr>
        </p:nvSpPr>
        <p:spPr/>
        <p:txBody>
          <a:bodyPr/>
          <a:lstStyle/>
          <a:p>
            <a:r>
              <a:rPr lang="en-US" dirty="0"/>
              <a:t>SQL Fundamentals</a:t>
            </a:r>
          </a:p>
        </p:txBody>
      </p:sp>
      <p:pic>
        <p:nvPicPr>
          <p:cNvPr id="8" name="Picture 7">
            <a:extLst>
              <a:ext uri="{FF2B5EF4-FFF2-40B4-BE49-F238E27FC236}">
                <a16:creationId xmlns:a16="http://schemas.microsoft.com/office/drawing/2014/main" id="{CAFA11C0-C6BD-D344-E5F7-F7EE3174CE12}"/>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278821" y="5347160"/>
            <a:ext cx="859697" cy="852592"/>
          </a:xfrm>
          <a:prstGeom prst="rect">
            <a:avLst/>
          </a:prstGeom>
        </p:spPr>
      </p:pic>
    </p:spTree>
    <p:extLst>
      <p:ext uri="{BB962C8B-B14F-4D97-AF65-F5344CB8AC3E}">
        <p14:creationId xmlns:p14="http://schemas.microsoft.com/office/powerpoint/2010/main" val="3013068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BF4D1C-FA2C-7A30-0727-19E86567B188}"/>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941B768B-C7CC-4470-C332-A76B1DC0BA68}"/>
              </a:ext>
            </a:extLst>
          </p:cNvPr>
          <p:cNvSpPr>
            <a:spLocks noGrp="1"/>
          </p:cNvSpPr>
          <p:nvPr>
            <p:ph type="body" idx="1"/>
          </p:nvPr>
        </p:nvSpPr>
        <p:spPr>
          <a:xfrm>
            <a:off x="1964223" y="5145520"/>
            <a:ext cx="7188742" cy="587218"/>
          </a:xfrm>
        </p:spPr>
        <p:txBody>
          <a:bodyPr>
            <a:noAutofit/>
          </a:bodyPr>
          <a:lstStyle/>
          <a:p>
            <a:r>
              <a:rPr kumimoji="0" lang="en-GB" sz="2400" i="0" u="none" strike="noStrike" kern="1200" cap="none" spc="0" normalizeH="0" baseline="0" noProof="0" dirty="0">
                <a:ln>
                  <a:noFill/>
                </a:ln>
                <a:solidFill>
                  <a:srgbClr val="FFCD6B"/>
                </a:solidFill>
                <a:effectLst/>
                <a:uLnTx/>
                <a:uFillTx/>
                <a:latin typeface="Calibri" panose="020F0502020204030204" pitchFamily="34" charset="0"/>
                <a:ea typeface="Calibri" panose="020F0502020204030204" pitchFamily="34" charset="0"/>
                <a:cs typeface="Calibri" panose="020F0502020204030204" pitchFamily="34" charset="0"/>
              </a:rPr>
              <a:t>The winner of the contest and their details  - Result</a:t>
            </a:r>
            <a:endParaRPr lang="en-IN" sz="2400" dirty="0"/>
          </a:p>
        </p:txBody>
      </p:sp>
      <p:pic>
        <p:nvPicPr>
          <p:cNvPr id="2" name="Picture 1">
            <a:extLst>
              <a:ext uri="{FF2B5EF4-FFF2-40B4-BE49-F238E27FC236}">
                <a16:creationId xmlns:a16="http://schemas.microsoft.com/office/drawing/2014/main" id="{6B6CBE31-0D07-70BC-2D00-99BF4368B1D9}"/>
              </a:ext>
            </a:extLst>
          </p:cNvPr>
          <p:cNvPicPr>
            <a:picLocks noChangeAspect="1"/>
          </p:cNvPicPr>
          <p:nvPr/>
        </p:nvPicPr>
        <p:blipFill>
          <a:blip r:embed="rId2"/>
          <a:stretch>
            <a:fillRect/>
          </a:stretch>
        </p:blipFill>
        <p:spPr>
          <a:xfrm>
            <a:off x="1073277" y="1535412"/>
            <a:ext cx="8514670" cy="3368282"/>
          </a:xfrm>
          <a:prstGeom prst="rect">
            <a:avLst/>
          </a:prstGeom>
        </p:spPr>
      </p:pic>
    </p:spTree>
    <p:extLst>
      <p:ext uri="{BB962C8B-B14F-4D97-AF65-F5344CB8AC3E}">
        <p14:creationId xmlns:p14="http://schemas.microsoft.com/office/powerpoint/2010/main" val="725928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DC83C-1F93-BEBE-6669-178EBE0BFD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FC4C47-13BF-F9CB-D06D-BFD885EDA573}"/>
              </a:ext>
            </a:extLst>
          </p:cNvPr>
          <p:cNvSpPr>
            <a:spLocks noGrp="1"/>
          </p:cNvSpPr>
          <p:nvPr>
            <p:ph type="title"/>
          </p:nvPr>
        </p:nvSpPr>
        <p:spPr>
          <a:xfrm>
            <a:off x="820270" y="609099"/>
            <a:ext cx="8225118" cy="940916"/>
          </a:xfrm>
        </p:spPr>
        <p:txBody>
          <a:bodyPr>
            <a:noAutofit/>
          </a:bodyPr>
          <a:lstStyle/>
          <a:p>
            <a:r>
              <a:rPr lang="en-US" sz="6000" i="1" dirty="0">
                <a:latin typeface="Calibri" panose="020F0502020204030204" pitchFamily="34" charset="0"/>
                <a:ea typeface="Calibri" panose="020F0502020204030204" pitchFamily="34" charset="0"/>
                <a:cs typeface="Calibri" panose="020F0502020204030204" pitchFamily="34" charset="0"/>
              </a:rPr>
              <a:t>Marketing Analysis:</a:t>
            </a:r>
          </a:p>
        </p:txBody>
      </p:sp>
      <p:sp>
        <p:nvSpPr>
          <p:cNvPr id="6" name="Text Placeholder 5">
            <a:extLst>
              <a:ext uri="{FF2B5EF4-FFF2-40B4-BE49-F238E27FC236}">
                <a16:creationId xmlns:a16="http://schemas.microsoft.com/office/drawing/2014/main" id="{672240F9-9C0C-86E8-2CB8-A1938C071046}"/>
              </a:ext>
            </a:extLst>
          </p:cNvPr>
          <p:cNvSpPr>
            <a:spLocks noGrp="1"/>
          </p:cNvSpPr>
          <p:nvPr>
            <p:ph type="body" idx="1"/>
          </p:nvPr>
        </p:nvSpPr>
        <p:spPr>
          <a:xfrm>
            <a:off x="1000518" y="2563027"/>
            <a:ext cx="10515600" cy="1878985"/>
          </a:xfrm>
        </p:spPr>
        <p:txBody>
          <a:bodyPr>
            <a:normAutofit/>
          </a:bodyPr>
          <a:lstStyle/>
          <a:p>
            <a:r>
              <a:rPr lang="en-GB" sz="2800" i="1" dirty="0">
                <a:latin typeface="Calibri" panose="020F0502020204030204" pitchFamily="34" charset="0"/>
                <a:ea typeface="Calibri" panose="020F0502020204030204" pitchFamily="34" charset="0"/>
                <a:cs typeface="Calibri" panose="020F0502020204030204" pitchFamily="34" charset="0"/>
              </a:rPr>
              <a:t>4.Hashtag Research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A partner brand wants to know the most popular hashtags to use in their posts to reach the most people.</a:t>
            </a:r>
          </a:p>
          <a:p>
            <a:r>
              <a:rPr lang="en-GB" sz="2800" i="1" dirty="0">
                <a:latin typeface="Calibri" panose="020F0502020204030204" pitchFamily="34" charset="0"/>
                <a:ea typeface="Calibri" panose="020F0502020204030204" pitchFamily="34" charset="0"/>
                <a:cs typeface="Calibri" panose="020F0502020204030204" pitchFamily="34" charset="0"/>
              </a:rPr>
              <a:t>Your Task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Identify and suggest the top five most commonly used hashtags on the platform.</a:t>
            </a:r>
          </a:p>
        </p:txBody>
      </p:sp>
    </p:spTree>
    <p:extLst>
      <p:ext uri="{BB962C8B-B14F-4D97-AF65-F5344CB8AC3E}">
        <p14:creationId xmlns:p14="http://schemas.microsoft.com/office/powerpoint/2010/main" val="2967314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9FE061-7766-74C5-8AAF-E74393457F2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E2158022-192E-0C69-9E1E-CEC1CE6B38B0}"/>
              </a:ext>
            </a:extLst>
          </p:cNvPr>
          <p:cNvSpPr>
            <a:spLocks noGrp="1"/>
          </p:cNvSpPr>
          <p:nvPr>
            <p:ph type="body" idx="1"/>
          </p:nvPr>
        </p:nvSpPr>
        <p:spPr>
          <a:xfrm>
            <a:off x="3273069" y="6270782"/>
            <a:ext cx="5906790" cy="587218"/>
          </a:xfrm>
        </p:spPr>
        <p:txBody>
          <a:bodyPr>
            <a:noAutofit/>
          </a:bodyPr>
          <a:lstStyle/>
          <a:p>
            <a:r>
              <a:rPr lang="en-GB" sz="2400" dirty="0">
                <a:solidFill>
                  <a:srgbClr val="FFCD6B"/>
                </a:solidFill>
                <a:latin typeface="Calibri" panose="020F0502020204030204" pitchFamily="34" charset="0"/>
                <a:ea typeface="Calibri" panose="020F0502020204030204" pitchFamily="34" charset="0"/>
                <a:cs typeface="Calibri" panose="020F0502020204030204" pitchFamily="34" charset="0"/>
              </a:rPr>
              <a:t>T</a:t>
            </a:r>
            <a:r>
              <a:rPr kumimoji="0" lang="en-GB" sz="2400" i="0" u="none" strike="noStrike" kern="1200" cap="none" spc="0" normalizeH="0" baseline="0" noProof="0" dirty="0">
                <a:ln>
                  <a:noFill/>
                </a:ln>
                <a:solidFill>
                  <a:srgbClr val="FFCD6B"/>
                </a:solidFill>
                <a:effectLst/>
                <a:uLnTx/>
                <a:uFillTx/>
                <a:latin typeface="Calibri" panose="020F0502020204030204" pitchFamily="34" charset="0"/>
                <a:ea typeface="Calibri" panose="020F0502020204030204" pitchFamily="34" charset="0"/>
                <a:cs typeface="Calibri" panose="020F0502020204030204" pitchFamily="34" charset="0"/>
              </a:rPr>
              <a:t>he top five most commonly used hashtags </a:t>
            </a:r>
            <a:endParaRPr lang="en-IN" sz="2400" dirty="0"/>
          </a:p>
        </p:txBody>
      </p:sp>
      <p:pic>
        <p:nvPicPr>
          <p:cNvPr id="4" name="Picture 3">
            <a:extLst>
              <a:ext uri="{FF2B5EF4-FFF2-40B4-BE49-F238E27FC236}">
                <a16:creationId xmlns:a16="http://schemas.microsoft.com/office/drawing/2014/main" id="{B62B6BA3-26D7-9DB8-972A-CC0F2C2F23D7}"/>
              </a:ext>
            </a:extLst>
          </p:cNvPr>
          <p:cNvPicPr>
            <a:picLocks noChangeAspect="1"/>
          </p:cNvPicPr>
          <p:nvPr/>
        </p:nvPicPr>
        <p:blipFill>
          <a:blip r:embed="rId2"/>
          <a:stretch>
            <a:fillRect/>
          </a:stretch>
        </p:blipFill>
        <p:spPr>
          <a:xfrm>
            <a:off x="1036663" y="210099"/>
            <a:ext cx="7148113" cy="3407593"/>
          </a:xfrm>
          <a:prstGeom prst="rect">
            <a:avLst/>
          </a:prstGeom>
        </p:spPr>
      </p:pic>
      <p:pic>
        <p:nvPicPr>
          <p:cNvPr id="5" name="Picture 4">
            <a:extLst>
              <a:ext uri="{FF2B5EF4-FFF2-40B4-BE49-F238E27FC236}">
                <a16:creationId xmlns:a16="http://schemas.microsoft.com/office/drawing/2014/main" id="{664F470C-4F33-3DFC-6A96-FFD94086BFC7}"/>
              </a:ext>
            </a:extLst>
          </p:cNvPr>
          <p:cNvPicPr>
            <a:picLocks noChangeAspect="1"/>
          </p:cNvPicPr>
          <p:nvPr/>
        </p:nvPicPr>
        <p:blipFill>
          <a:blip r:embed="rId3"/>
          <a:stretch>
            <a:fillRect/>
          </a:stretch>
        </p:blipFill>
        <p:spPr>
          <a:xfrm>
            <a:off x="1036663" y="3617692"/>
            <a:ext cx="7148112" cy="2397626"/>
          </a:xfrm>
          <a:prstGeom prst="rect">
            <a:avLst/>
          </a:prstGeom>
        </p:spPr>
      </p:pic>
      <p:pic>
        <p:nvPicPr>
          <p:cNvPr id="6" name="Picture 5">
            <a:extLst>
              <a:ext uri="{FF2B5EF4-FFF2-40B4-BE49-F238E27FC236}">
                <a16:creationId xmlns:a16="http://schemas.microsoft.com/office/drawing/2014/main" id="{C7238814-D661-09D1-8FE1-83A083A64681}"/>
              </a:ext>
            </a:extLst>
          </p:cNvPr>
          <p:cNvPicPr>
            <a:picLocks noChangeAspect="1"/>
          </p:cNvPicPr>
          <p:nvPr/>
        </p:nvPicPr>
        <p:blipFill>
          <a:blip r:embed="rId4"/>
          <a:stretch>
            <a:fillRect/>
          </a:stretch>
        </p:blipFill>
        <p:spPr>
          <a:xfrm>
            <a:off x="8597153" y="1818295"/>
            <a:ext cx="3190232" cy="2484764"/>
          </a:xfrm>
          <a:prstGeom prst="rect">
            <a:avLst/>
          </a:prstGeom>
        </p:spPr>
      </p:pic>
    </p:spTree>
    <p:extLst>
      <p:ext uri="{BB962C8B-B14F-4D97-AF65-F5344CB8AC3E}">
        <p14:creationId xmlns:p14="http://schemas.microsoft.com/office/powerpoint/2010/main" val="3254023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D28C8B-BD2B-7988-637E-5FF0A27837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5E0144-3052-9B7F-50DF-D4647F2F3A85}"/>
              </a:ext>
            </a:extLst>
          </p:cNvPr>
          <p:cNvSpPr>
            <a:spLocks noGrp="1"/>
          </p:cNvSpPr>
          <p:nvPr>
            <p:ph type="title"/>
          </p:nvPr>
        </p:nvSpPr>
        <p:spPr>
          <a:xfrm>
            <a:off x="820270" y="609099"/>
            <a:ext cx="8225118" cy="940916"/>
          </a:xfrm>
        </p:spPr>
        <p:txBody>
          <a:bodyPr>
            <a:noAutofit/>
          </a:bodyPr>
          <a:lstStyle/>
          <a:p>
            <a:r>
              <a:rPr lang="en-US" sz="6000" i="1" dirty="0">
                <a:latin typeface="Calibri" panose="020F0502020204030204" pitchFamily="34" charset="0"/>
                <a:ea typeface="Calibri" panose="020F0502020204030204" pitchFamily="34" charset="0"/>
                <a:cs typeface="Calibri" panose="020F0502020204030204" pitchFamily="34" charset="0"/>
              </a:rPr>
              <a:t>Marketing Analysis:</a:t>
            </a:r>
          </a:p>
        </p:txBody>
      </p:sp>
      <p:sp>
        <p:nvSpPr>
          <p:cNvPr id="6" name="Text Placeholder 5">
            <a:extLst>
              <a:ext uri="{FF2B5EF4-FFF2-40B4-BE49-F238E27FC236}">
                <a16:creationId xmlns:a16="http://schemas.microsoft.com/office/drawing/2014/main" id="{C9DE2583-0E6A-BA93-8B67-A542F3549718}"/>
              </a:ext>
            </a:extLst>
          </p:cNvPr>
          <p:cNvSpPr>
            <a:spLocks noGrp="1"/>
          </p:cNvSpPr>
          <p:nvPr>
            <p:ph type="body" idx="1"/>
          </p:nvPr>
        </p:nvSpPr>
        <p:spPr>
          <a:xfrm>
            <a:off x="1000518" y="2563027"/>
            <a:ext cx="10515600" cy="1878985"/>
          </a:xfrm>
        </p:spPr>
        <p:txBody>
          <a:bodyPr>
            <a:normAutofit/>
          </a:bodyPr>
          <a:lstStyle/>
          <a:p>
            <a:r>
              <a:rPr lang="en-GB" sz="2800" i="1" dirty="0">
                <a:latin typeface="Calibri" panose="020F0502020204030204" pitchFamily="34" charset="0"/>
                <a:ea typeface="Calibri" panose="020F0502020204030204" pitchFamily="34" charset="0"/>
                <a:cs typeface="Calibri" panose="020F0502020204030204" pitchFamily="34" charset="0"/>
              </a:rPr>
              <a:t>5.Ad Campaign Launch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The team wants to know the best day of the week to launch ads.</a:t>
            </a:r>
          </a:p>
          <a:p>
            <a:r>
              <a:rPr lang="en-GB" sz="2800" i="1" dirty="0">
                <a:latin typeface="Calibri" panose="020F0502020204030204" pitchFamily="34" charset="0"/>
                <a:ea typeface="Calibri" panose="020F0502020204030204" pitchFamily="34" charset="0"/>
                <a:cs typeface="Calibri" panose="020F0502020204030204" pitchFamily="34" charset="0"/>
              </a:rPr>
              <a:t>Your Task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Determine the day of the week when most users register on Instagram. Provide insights on when to schedule an ad campaign.</a:t>
            </a:r>
          </a:p>
        </p:txBody>
      </p:sp>
    </p:spTree>
    <p:extLst>
      <p:ext uri="{BB962C8B-B14F-4D97-AF65-F5344CB8AC3E}">
        <p14:creationId xmlns:p14="http://schemas.microsoft.com/office/powerpoint/2010/main" val="780648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0C45E-7DE7-B707-3131-A539DB03A96B}"/>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AAD80C08-0D74-2498-FBDA-A6F9C21128B5}"/>
              </a:ext>
            </a:extLst>
          </p:cNvPr>
          <p:cNvSpPr>
            <a:spLocks noGrp="1"/>
          </p:cNvSpPr>
          <p:nvPr>
            <p:ph type="body" idx="1"/>
          </p:nvPr>
        </p:nvSpPr>
        <p:spPr>
          <a:xfrm>
            <a:off x="789371" y="5409052"/>
            <a:ext cx="7969147" cy="587218"/>
          </a:xfrm>
        </p:spPr>
        <p:txBody>
          <a:bodyPr>
            <a:noAutofit/>
          </a:bodyPr>
          <a:lstStyle/>
          <a:p>
            <a:r>
              <a:rPr lang="en-GB" sz="2400" dirty="0">
                <a:solidFill>
                  <a:srgbClr val="FFCD6B"/>
                </a:solidFill>
                <a:latin typeface="Calibri" panose="020F0502020204030204" pitchFamily="34" charset="0"/>
                <a:ea typeface="Calibri" panose="020F0502020204030204" pitchFamily="34" charset="0"/>
                <a:cs typeface="Calibri" panose="020F0502020204030204" pitchFamily="34" charset="0"/>
              </a:rPr>
              <a:t>T</a:t>
            </a:r>
            <a:r>
              <a:rPr kumimoji="0" lang="en-GB" sz="2400" i="0" u="none" strike="noStrike" kern="1200" cap="none" spc="0" normalizeH="0" baseline="0" noProof="0" dirty="0">
                <a:ln>
                  <a:noFill/>
                </a:ln>
                <a:solidFill>
                  <a:srgbClr val="FFCD6B"/>
                </a:solidFill>
                <a:effectLst/>
                <a:uLnTx/>
                <a:uFillTx/>
                <a:latin typeface="Calibri" panose="020F0502020204030204" pitchFamily="34" charset="0"/>
                <a:ea typeface="Calibri" panose="020F0502020204030204" pitchFamily="34" charset="0"/>
                <a:cs typeface="Calibri" panose="020F0502020204030204" pitchFamily="34" charset="0"/>
              </a:rPr>
              <a:t>he days of the week when most users register on Instagram</a:t>
            </a:r>
            <a:endParaRPr lang="en-IN" sz="2400" dirty="0"/>
          </a:p>
        </p:txBody>
      </p:sp>
      <p:pic>
        <p:nvPicPr>
          <p:cNvPr id="5" name="Picture 4">
            <a:extLst>
              <a:ext uri="{FF2B5EF4-FFF2-40B4-BE49-F238E27FC236}">
                <a16:creationId xmlns:a16="http://schemas.microsoft.com/office/drawing/2014/main" id="{6F27C485-29BA-44B1-C97A-EFEBCD3069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60612" y="222249"/>
            <a:ext cx="10004612" cy="4197352"/>
          </a:xfrm>
          <a:prstGeom prst="rect">
            <a:avLst/>
          </a:prstGeom>
          <a:noFill/>
          <a:ln>
            <a:noFill/>
          </a:ln>
        </p:spPr>
      </p:pic>
      <p:pic>
        <p:nvPicPr>
          <p:cNvPr id="6" name="Picture 5">
            <a:extLst>
              <a:ext uri="{FF2B5EF4-FFF2-40B4-BE49-F238E27FC236}">
                <a16:creationId xmlns:a16="http://schemas.microsoft.com/office/drawing/2014/main" id="{4D1FD9FE-99E0-A15B-CDA6-D168A88C596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758518" y="4580965"/>
            <a:ext cx="3039035" cy="2054787"/>
          </a:xfrm>
          <a:prstGeom prst="rect">
            <a:avLst/>
          </a:prstGeom>
          <a:noFill/>
          <a:ln>
            <a:noFill/>
          </a:ln>
        </p:spPr>
      </p:pic>
    </p:spTree>
    <p:extLst>
      <p:ext uri="{BB962C8B-B14F-4D97-AF65-F5344CB8AC3E}">
        <p14:creationId xmlns:p14="http://schemas.microsoft.com/office/powerpoint/2010/main" val="1295723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7E847A-9C2A-0139-8035-DA0C494ED8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2EE795-E878-6FE0-63FC-E332EA763ACD}"/>
              </a:ext>
            </a:extLst>
          </p:cNvPr>
          <p:cNvSpPr>
            <a:spLocks noGrp="1"/>
          </p:cNvSpPr>
          <p:nvPr>
            <p:ph type="title"/>
          </p:nvPr>
        </p:nvSpPr>
        <p:spPr>
          <a:xfrm>
            <a:off x="820270" y="609099"/>
            <a:ext cx="8225118" cy="940916"/>
          </a:xfrm>
        </p:spPr>
        <p:txBody>
          <a:bodyPr>
            <a:noAutofit/>
          </a:bodyPr>
          <a:lstStyle/>
          <a:p>
            <a:r>
              <a:rPr lang="en-US" sz="6000" i="1" dirty="0">
                <a:latin typeface="Calibri" panose="020F0502020204030204" pitchFamily="34" charset="0"/>
                <a:ea typeface="Calibri" panose="020F0502020204030204" pitchFamily="34" charset="0"/>
                <a:cs typeface="Calibri" panose="020F0502020204030204" pitchFamily="34" charset="0"/>
              </a:rPr>
              <a:t>Investor Metrics:</a:t>
            </a:r>
          </a:p>
        </p:txBody>
      </p:sp>
      <p:sp>
        <p:nvSpPr>
          <p:cNvPr id="6" name="Text Placeholder 5">
            <a:extLst>
              <a:ext uri="{FF2B5EF4-FFF2-40B4-BE49-F238E27FC236}">
                <a16:creationId xmlns:a16="http://schemas.microsoft.com/office/drawing/2014/main" id="{2F4BF40E-5707-B8B0-FB06-12A34B56BEFE}"/>
              </a:ext>
            </a:extLst>
          </p:cNvPr>
          <p:cNvSpPr>
            <a:spLocks noGrp="1"/>
          </p:cNvSpPr>
          <p:nvPr>
            <p:ph type="body" idx="1"/>
          </p:nvPr>
        </p:nvSpPr>
        <p:spPr>
          <a:xfrm>
            <a:off x="991553" y="2426754"/>
            <a:ext cx="10515600" cy="1878985"/>
          </a:xfrm>
        </p:spPr>
        <p:txBody>
          <a:bodyPr>
            <a:normAutofit fontScale="92500" lnSpcReduction="10000"/>
          </a:bodyPr>
          <a:lstStyle/>
          <a:p>
            <a:r>
              <a:rPr lang="en-GB" sz="3000" i="1" dirty="0">
                <a:latin typeface="Calibri" panose="020F0502020204030204" pitchFamily="34" charset="0"/>
                <a:ea typeface="Calibri" panose="020F0502020204030204" pitchFamily="34" charset="0"/>
                <a:cs typeface="Calibri" panose="020F0502020204030204" pitchFamily="34" charset="0"/>
              </a:rPr>
              <a:t>1.User Engagement : </a:t>
            </a:r>
            <a:r>
              <a:rPr lang="en-GB" sz="2800" b="0" dirty="0">
                <a:solidFill>
                  <a:schemeClr val="bg1"/>
                </a:solidFill>
                <a:latin typeface="Calibri" panose="020F0502020204030204" pitchFamily="34" charset="0"/>
                <a:ea typeface="Calibri" panose="020F0502020204030204" pitchFamily="34" charset="0"/>
                <a:cs typeface="Calibri" panose="020F0502020204030204" pitchFamily="34" charset="0"/>
              </a:rPr>
              <a:t>Investors want to know if users are still active and posting on Instagram or if they are making fewer posts.</a:t>
            </a:r>
          </a:p>
          <a:p>
            <a:r>
              <a:rPr lang="en-GB" sz="3000" i="1" dirty="0">
                <a:latin typeface="Calibri" panose="020F0502020204030204" pitchFamily="34" charset="0"/>
                <a:ea typeface="Calibri" panose="020F0502020204030204" pitchFamily="34" charset="0"/>
                <a:cs typeface="Calibri" panose="020F0502020204030204" pitchFamily="34" charset="0"/>
              </a:rPr>
              <a:t>Your Task : </a:t>
            </a:r>
            <a:r>
              <a:rPr lang="en-GB" sz="2800" b="0" dirty="0">
                <a:solidFill>
                  <a:schemeClr val="bg1"/>
                </a:solidFill>
                <a:latin typeface="Calibri" panose="020F0502020204030204" pitchFamily="34" charset="0"/>
                <a:ea typeface="Calibri" panose="020F0502020204030204" pitchFamily="34" charset="0"/>
                <a:cs typeface="Calibri" panose="020F0502020204030204" pitchFamily="34" charset="0"/>
              </a:rPr>
              <a:t>Calculate the average number of posts per user on Instagram. Also, provide the total number of photos on Instagram divided by the total number of users.</a:t>
            </a:r>
          </a:p>
        </p:txBody>
      </p:sp>
    </p:spTree>
    <p:extLst>
      <p:ext uri="{BB962C8B-B14F-4D97-AF65-F5344CB8AC3E}">
        <p14:creationId xmlns:p14="http://schemas.microsoft.com/office/powerpoint/2010/main" val="1669993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4D2DA5-3CFA-6FF8-8C92-6F5E778A78BB}"/>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AF0F3EF3-5917-BF03-BDAE-AAD2678685CD}"/>
              </a:ext>
            </a:extLst>
          </p:cNvPr>
          <p:cNvSpPr>
            <a:spLocks noGrp="1"/>
          </p:cNvSpPr>
          <p:nvPr>
            <p:ph type="body" idx="1"/>
          </p:nvPr>
        </p:nvSpPr>
        <p:spPr>
          <a:xfrm>
            <a:off x="4806035" y="5375657"/>
            <a:ext cx="6363989" cy="587218"/>
          </a:xfrm>
        </p:spPr>
        <p:txBody>
          <a:bodyPr>
            <a:noAutofit/>
          </a:bodyPr>
          <a:lstStyle/>
          <a:p>
            <a:r>
              <a:rPr lang="en-GB" sz="2200" dirty="0">
                <a:solidFill>
                  <a:srgbClr val="FFCD6B"/>
                </a:solidFill>
                <a:latin typeface="Calibri" panose="020F0502020204030204" pitchFamily="34" charset="0"/>
                <a:ea typeface="Calibri" panose="020F0502020204030204" pitchFamily="34" charset="0"/>
                <a:cs typeface="Calibri" panose="020F0502020204030204" pitchFamily="34" charset="0"/>
              </a:rPr>
              <a:t>T</a:t>
            </a:r>
            <a:r>
              <a:rPr kumimoji="0" lang="en-GB" sz="2200" i="0" u="none" strike="noStrike" kern="1200" cap="none" spc="0" normalizeH="0" baseline="0" noProof="0" dirty="0">
                <a:ln>
                  <a:noFill/>
                </a:ln>
                <a:solidFill>
                  <a:srgbClr val="FFCD6B"/>
                </a:solidFill>
                <a:effectLst/>
                <a:uLnTx/>
                <a:uFillTx/>
                <a:latin typeface="Calibri" panose="020F0502020204030204" pitchFamily="34" charset="0"/>
                <a:ea typeface="Calibri" panose="020F0502020204030204" pitchFamily="34" charset="0"/>
                <a:cs typeface="Calibri" panose="020F0502020204030204" pitchFamily="34" charset="0"/>
              </a:rPr>
              <a:t>he average number of posts per user on Instagram</a:t>
            </a:r>
            <a:endParaRPr lang="en-IN" sz="2200" dirty="0"/>
          </a:p>
        </p:txBody>
      </p:sp>
      <p:pic>
        <p:nvPicPr>
          <p:cNvPr id="1026" name="Picture 37">
            <a:extLst>
              <a:ext uri="{FF2B5EF4-FFF2-40B4-BE49-F238E27FC236}">
                <a16:creationId xmlns:a16="http://schemas.microsoft.com/office/drawing/2014/main" id="{99F9A248-2EC3-EDE6-5A08-C7E59147F2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577" y="295564"/>
            <a:ext cx="10126917" cy="4446765"/>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36">
            <a:extLst>
              <a:ext uri="{FF2B5EF4-FFF2-40B4-BE49-F238E27FC236}">
                <a16:creationId xmlns:a16="http://schemas.microsoft.com/office/drawing/2014/main" id="{66CF9F51-17A0-6F81-9499-9B833243A9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577" y="5009919"/>
            <a:ext cx="3845858" cy="1175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142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5B91FA-A370-EF53-4636-074C60BDA5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77335AB-44D9-8E0B-2B13-D1B9C855D122}"/>
              </a:ext>
            </a:extLst>
          </p:cNvPr>
          <p:cNvSpPr>
            <a:spLocks noGrp="1"/>
          </p:cNvSpPr>
          <p:nvPr>
            <p:ph type="title"/>
          </p:nvPr>
        </p:nvSpPr>
        <p:spPr>
          <a:xfrm>
            <a:off x="820270" y="609099"/>
            <a:ext cx="8225118" cy="940916"/>
          </a:xfrm>
        </p:spPr>
        <p:txBody>
          <a:bodyPr>
            <a:noAutofit/>
          </a:bodyPr>
          <a:lstStyle/>
          <a:p>
            <a:r>
              <a:rPr lang="en-US" sz="6000" i="1" dirty="0">
                <a:latin typeface="Calibri" panose="020F0502020204030204" pitchFamily="34" charset="0"/>
                <a:ea typeface="Calibri" panose="020F0502020204030204" pitchFamily="34" charset="0"/>
                <a:cs typeface="Calibri" panose="020F0502020204030204" pitchFamily="34" charset="0"/>
              </a:rPr>
              <a:t>Investor Metrics:</a:t>
            </a:r>
          </a:p>
        </p:txBody>
      </p:sp>
      <p:sp>
        <p:nvSpPr>
          <p:cNvPr id="6" name="Text Placeholder 5">
            <a:extLst>
              <a:ext uri="{FF2B5EF4-FFF2-40B4-BE49-F238E27FC236}">
                <a16:creationId xmlns:a16="http://schemas.microsoft.com/office/drawing/2014/main" id="{125B25D9-8C97-9919-0A05-C769CA5E1D39}"/>
              </a:ext>
            </a:extLst>
          </p:cNvPr>
          <p:cNvSpPr>
            <a:spLocks noGrp="1"/>
          </p:cNvSpPr>
          <p:nvPr>
            <p:ph type="body" idx="1"/>
          </p:nvPr>
        </p:nvSpPr>
        <p:spPr>
          <a:xfrm>
            <a:off x="1000518" y="2563027"/>
            <a:ext cx="10515600" cy="1878985"/>
          </a:xfrm>
        </p:spPr>
        <p:txBody>
          <a:bodyPr>
            <a:normAutofit/>
          </a:bodyPr>
          <a:lstStyle/>
          <a:p>
            <a:r>
              <a:rPr lang="en-GB" sz="2800" i="1" dirty="0">
                <a:latin typeface="Calibri" panose="020F0502020204030204" pitchFamily="34" charset="0"/>
                <a:ea typeface="Calibri" panose="020F0502020204030204" pitchFamily="34" charset="0"/>
                <a:cs typeface="Calibri" panose="020F0502020204030204" pitchFamily="34" charset="0"/>
              </a:rPr>
              <a:t>2.Bots &amp; Fake Accounts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Investors want to know if the platform is crowded with fake and dummy accounts.</a:t>
            </a:r>
          </a:p>
          <a:p>
            <a:r>
              <a:rPr lang="en-GB" sz="2800" i="1" dirty="0">
                <a:latin typeface="Calibri" panose="020F0502020204030204" pitchFamily="34" charset="0"/>
                <a:ea typeface="Calibri" panose="020F0502020204030204" pitchFamily="34" charset="0"/>
                <a:cs typeface="Calibri" panose="020F0502020204030204" pitchFamily="34" charset="0"/>
              </a:rPr>
              <a:t>Your Task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Identify users (potential bots) who have liked every single photo on the site, as this is not typically possible for a normal user.</a:t>
            </a:r>
          </a:p>
        </p:txBody>
      </p:sp>
    </p:spTree>
    <p:extLst>
      <p:ext uri="{BB962C8B-B14F-4D97-AF65-F5344CB8AC3E}">
        <p14:creationId xmlns:p14="http://schemas.microsoft.com/office/powerpoint/2010/main" val="90903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AC46FD-4255-AD83-86CB-98C88325535F}"/>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5AD4DE3A-3FFF-8E04-223B-1C2DCE824657}"/>
              </a:ext>
            </a:extLst>
          </p:cNvPr>
          <p:cNvSpPr>
            <a:spLocks noGrp="1"/>
          </p:cNvSpPr>
          <p:nvPr>
            <p:ph type="body" idx="1"/>
          </p:nvPr>
        </p:nvSpPr>
        <p:spPr>
          <a:xfrm>
            <a:off x="2050474" y="6270782"/>
            <a:ext cx="9324176" cy="491586"/>
          </a:xfrm>
        </p:spPr>
        <p:txBody>
          <a:bodyPr>
            <a:noAutofit/>
          </a:bodyPr>
          <a:lstStyle/>
          <a:p>
            <a:r>
              <a:rPr lang="en-GB" sz="2400" dirty="0">
                <a:solidFill>
                  <a:srgbClr val="FFCD6B"/>
                </a:solidFill>
                <a:latin typeface="Calibri" panose="020F0502020204030204" pitchFamily="34" charset="0"/>
                <a:ea typeface="Calibri" panose="020F0502020204030204" pitchFamily="34" charset="0"/>
                <a:cs typeface="Calibri" panose="020F0502020204030204" pitchFamily="34" charset="0"/>
              </a:rPr>
              <a:t>Users (potential bots) who have liked every single photo on the site</a:t>
            </a:r>
            <a:endParaRPr lang="en-IN" sz="2400" dirty="0"/>
          </a:p>
        </p:txBody>
      </p:sp>
      <p:pic>
        <p:nvPicPr>
          <p:cNvPr id="2051" name="Picture 42">
            <a:extLst>
              <a:ext uri="{FF2B5EF4-FFF2-40B4-BE49-F238E27FC236}">
                <a16:creationId xmlns:a16="http://schemas.microsoft.com/office/drawing/2014/main" id="{74F468DB-6D18-9999-A0D4-59709895C3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125" y="331295"/>
            <a:ext cx="7651511" cy="3811007"/>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41">
            <a:extLst>
              <a:ext uri="{FF2B5EF4-FFF2-40B4-BE49-F238E27FC236}">
                <a16:creationId xmlns:a16="http://schemas.microsoft.com/office/drawing/2014/main" id="{14B41ADA-E433-10CF-6155-F535FCF971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125" y="4142302"/>
            <a:ext cx="7651510" cy="2009510"/>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38">
            <a:extLst>
              <a:ext uri="{FF2B5EF4-FFF2-40B4-BE49-F238E27FC236}">
                <a16:creationId xmlns:a16="http://schemas.microsoft.com/office/drawing/2014/main" id="{33FF1CEB-93BF-06C6-51CE-AD2ED2E5DE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58670" y="1342857"/>
            <a:ext cx="1435439" cy="420669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2AAD2A5A-EFE7-A1B1-4DAC-D5AB2B140316}"/>
              </a:ext>
            </a:extLst>
          </p:cNvPr>
          <p:cNvSpPr>
            <a:spLocks noChangeArrowheads="1"/>
          </p:cNvSpPr>
          <p:nvPr/>
        </p:nvSpPr>
        <p:spPr bwMode="auto">
          <a:xfrm>
            <a:off x="3173506" y="9563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 name="Rectangle 5">
            <a:extLst>
              <a:ext uri="{FF2B5EF4-FFF2-40B4-BE49-F238E27FC236}">
                <a16:creationId xmlns:a16="http://schemas.microsoft.com/office/drawing/2014/main" id="{1A088DEB-3B77-0203-61AA-F6CC2B0B46E0}"/>
              </a:ext>
            </a:extLst>
          </p:cNvPr>
          <p:cNvSpPr>
            <a:spLocks noChangeArrowheads="1"/>
          </p:cNvSpPr>
          <p:nvPr/>
        </p:nvSpPr>
        <p:spPr bwMode="auto">
          <a:xfrm>
            <a:off x="3173506" y="491845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5934117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5BCE0-C492-45D1-B14B-D698228DC08F}"/>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363015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75E2-C7E9-4CDE-A3E7-DB7E770B97E4}"/>
              </a:ext>
            </a:extLst>
          </p:cNvPr>
          <p:cNvSpPr>
            <a:spLocks noGrp="1"/>
          </p:cNvSpPr>
          <p:nvPr>
            <p:ph type="title"/>
          </p:nvPr>
        </p:nvSpPr>
        <p:spPr>
          <a:xfrm>
            <a:off x="1527519" y="1653309"/>
            <a:ext cx="4143555" cy="1583597"/>
          </a:xfrm>
        </p:spPr>
        <p:txBody>
          <a:bodyPr/>
          <a:lstStyle/>
          <a:p>
            <a:r>
              <a:rPr lang="en-US" dirty="0"/>
              <a:t>Instagram User Analytics</a:t>
            </a:r>
          </a:p>
        </p:txBody>
      </p:sp>
      <p:sp>
        <p:nvSpPr>
          <p:cNvPr id="3" name="Content Placeholder 2">
            <a:extLst>
              <a:ext uri="{FF2B5EF4-FFF2-40B4-BE49-F238E27FC236}">
                <a16:creationId xmlns:a16="http://schemas.microsoft.com/office/drawing/2014/main" id="{D5F2D16A-183F-4A38-8872-766FA01EA75F}"/>
              </a:ext>
            </a:extLst>
          </p:cNvPr>
          <p:cNvSpPr>
            <a:spLocks noGrp="1"/>
          </p:cNvSpPr>
          <p:nvPr>
            <p:ph idx="1"/>
          </p:nvPr>
        </p:nvSpPr>
        <p:spPr>
          <a:xfrm>
            <a:off x="7034219" y="1744882"/>
            <a:ext cx="4143555" cy="2984050"/>
          </a:xfrm>
        </p:spPr>
        <p:txBody>
          <a:bodyPr>
            <a:noAutofit/>
          </a:bodyPr>
          <a:lstStyle/>
          <a:p>
            <a:pPr algn="ctr"/>
            <a:r>
              <a:rPr lang="en-GB" sz="2000" b="1" i="1" dirty="0"/>
              <a:t>In this project, I am utilizing SQL and MySQL Workbench to </a:t>
            </a:r>
            <a:r>
              <a:rPr lang="en-GB" sz="2000" b="1" i="1" dirty="0" err="1"/>
              <a:t>analyze</a:t>
            </a:r>
            <a:r>
              <a:rPr lang="en-GB" sz="2000" b="1" i="1" dirty="0"/>
              <a:t> Instagram user data and address questions from the management team. These insights will assist the product manager and the rest of the team in making informed decisions about the future direction of the Instagram app.</a:t>
            </a:r>
            <a:endParaRPr lang="en-US" sz="2000" b="1" i="1" dirty="0"/>
          </a:p>
        </p:txBody>
      </p:sp>
      <p:sp>
        <p:nvSpPr>
          <p:cNvPr id="6" name="Subtitle 5">
            <a:extLst>
              <a:ext uri="{FF2B5EF4-FFF2-40B4-BE49-F238E27FC236}">
                <a16:creationId xmlns:a16="http://schemas.microsoft.com/office/drawing/2014/main" id="{09278663-6DFB-48C5-B58E-9F7560421BA7}"/>
              </a:ext>
            </a:extLst>
          </p:cNvPr>
          <p:cNvSpPr>
            <a:spLocks noGrp="1"/>
          </p:cNvSpPr>
          <p:nvPr>
            <p:ph type="subTitle" idx="13"/>
          </p:nvPr>
        </p:nvSpPr>
        <p:spPr>
          <a:xfrm>
            <a:off x="1527519" y="3344453"/>
            <a:ext cx="3423171" cy="368565"/>
          </a:xfrm>
        </p:spPr>
        <p:txBody>
          <a:bodyPr>
            <a:noAutofit/>
          </a:bodyPr>
          <a:lstStyle/>
          <a:p>
            <a:r>
              <a:rPr lang="en-GB" sz="1800" i="1" dirty="0"/>
              <a:t>Using SQL and MySQL Workbench</a:t>
            </a:r>
            <a:endParaRPr lang="en-US" sz="1800" dirty="0"/>
          </a:p>
        </p:txBody>
      </p:sp>
      <p:pic>
        <p:nvPicPr>
          <p:cNvPr id="11" name="Picture 10">
            <a:extLst>
              <a:ext uri="{FF2B5EF4-FFF2-40B4-BE49-F238E27FC236}">
                <a16:creationId xmlns:a16="http://schemas.microsoft.com/office/drawing/2014/main" id="{D586D87A-C508-E0A3-59FE-25C29732900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566512" y="4925842"/>
            <a:ext cx="1078968" cy="1050086"/>
          </a:xfrm>
          <a:prstGeom prst="rect">
            <a:avLst/>
          </a:prstGeom>
        </p:spPr>
      </p:pic>
    </p:spTree>
    <p:extLst>
      <p:ext uri="{BB962C8B-B14F-4D97-AF65-F5344CB8AC3E}">
        <p14:creationId xmlns:p14="http://schemas.microsoft.com/office/powerpoint/2010/main" val="1372925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33C2E-1977-40BD-8194-FFAA92F594AB}"/>
              </a:ext>
            </a:extLst>
          </p:cNvPr>
          <p:cNvSpPr>
            <a:spLocks noGrp="1"/>
          </p:cNvSpPr>
          <p:nvPr>
            <p:ph type="title"/>
          </p:nvPr>
        </p:nvSpPr>
        <p:spPr>
          <a:xfrm>
            <a:off x="820270" y="609099"/>
            <a:ext cx="8225118" cy="940916"/>
          </a:xfrm>
        </p:spPr>
        <p:txBody>
          <a:bodyPr>
            <a:noAutofit/>
          </a:bodyPr>
          <a:lstStyle/>
          <a:p>
            <a:r>
              <a:rPr lang="en-US" sz="6000" i="1" dirty="0">
                <a:latin typeface="Calibri" panose="020F0502020204030204" pitchFamily="34" charset="0"/>
                <a:ea typeface="Calibri" panose="020F0502020204030204" pitchFamily="34" charset="0"/>
                <a:cs typeface="Calibri" panose="020F0502020204030204" pitchFamily="34" charset="0"/>
              </a:rPr>
              <a:t>Marketing Analysis:</a:t>
            </a:r>
          </a:p>
        </p:txBody>
      </p:sp>
      <p:sp>
        <p:nvSpPr>
          <p:cNvPr id="6" name="Text Placeholder 5">
            <a:extLst>
              <a:ext uri="{FF2B5EF4-FFF2-40B4-BE49-F238E27FC236}">
                <a16:creationId xmlns:a16="http://schemas.microsoft.com/office/drawing/2014/main" id="{C41A82EA-6DCE-481E-A52B-94F31EADAD7D}"/>
              </a:ext>
            </a:extLst>
          </p:cNvPr>
          <p:cNvSpPr>
            <a:spLocks noGrp="1"/>
          </p:cNvSpPr>
          <p:nvPr>
            <p:ph type="body" idx="1"/>
          </p:nvPr>
        </p:nvSpPr>
        <p:spPr>
          <a:xfrm>
            <a:off x="1000518" y="2563027"/>
            <a:ext cx="10515600" cy="1878985"/>
          </a:xfrm>
        </p:spPr>
        <p:txBody>
          <a:bodyPr>
            <a:normAutofit/>
          </a:bodyPr>
          <a:lstStyle/>
          <a:p>
            <a:r>
              <a:rPr lang="en-GB" sz="2800" i="1" dirty="0">
                <a:latin typeface="Calibri" panose="020F0502020204030204" pitchFamily="34" charset="0"/>
                <a:ea typeface="Calibri" panose="020F0502020204030204" pitchFamily="34" charset="0"/>
                <a:cs typeface="Calibri" panose="020F0502020204030204" pitchFamily="34" charset="0"/>
              </a:rPr>
              <a:t>1.Loyal User Reward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The marketing team wants to reward the most loyal users, i.e., those who have been using the platform for the longest time.</a:t>
            </a:r>
          </a:p>
          <a:p>
            <a:r>
              <a:rPr lang="en-GB" sz="2800" i="1" dirty="0">
                <a:latin typeface="Calibri" panose="020F0502020204030204" pitchFamily="34" charset="0"/>
                <a:ea typeface="Calibri" panose="020F0502020204030204" pitchFamily="34" charset="0"/>
                <a:cs typeface="Calibri" panose="020F0502020204030204" pitchFamily="34" charset="0"/>
              </a:rPr>
              <a:t>Your Task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Identify the five oldest users on Instagram from the provided database.</a:t>
            </a:r>
          </a:p>
        </p:txBody>
      </p:sp>
    </p:spTree>
    <p:extLst>
      <p:ext uri="{BB962C8B-B14F-4D97-AF65-F5344CB8AC3E}">
        <p14:creationId xmlns:p14="http://schemas.microsoft.com/office/powerpoint/2010/main" val="1920497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C013FA1-6F89-3ACD-E88C-E682F94BD2A0}"/>
              </a:ext>
            </a:extLst>
          </p:cNvPr>
          <p:cNvSpPr>
            <a:spLocks noGrp="1"/>
          </p:cNvSpPr>
          <p:nvPr>
            <p:ph type="body" idx="1"/>
          </p:nvPr>
        </p:nvSpPr>
        <p:spPr>
          <a:xfrm>
            <a:off x="3577870" y="5894264"/>
            <a:ext cx="4934118" cy="587218"/>
          </a:xfrm>
        </p:spPr>
        <p:txBody>
          <a:bodyPr/>
          <a:lstStyle/>
          <a:p>
            <a:r>
              <a:rPr lang="en-GB" sz="2600" dirty="0">
                <a:solidFill>
                  <a:srgbClr val="FFCD6B"/>
                </a:solidFill>
                <a:latin typeface="Calibri" panose="020F0502020204030204" pitchFamily="34" charset="0"/>
                <a:ea typeface="Calibri" panose="020F0502020204030204" pitchFamily="34" charset="0"/>
                <a:cs typeface="Calibri" panose="020F0502020204030204" pitchFamily="34" charset="0"/>
              </a:rPr>
              <a:t>T</a:t>
            </a:r>
            <a:r>
              <a:rPr kumimoji="0" lang="en-GB" sz="2600" i="0" u="none" strike="noStrike" kern="1200" cap="none" spc="0" normalizeH="0" baseline="0" noProof="0" dirty="0">
                <a:ln>
                  <a:noFill/>
                </a:ln>
                <a:solidFill>
                  <a:srgbClr val="FFCD6B"/>
                </a:solidFill>
                <a:effectLst/>
                <a:uLnTx/>
                <a:uFillTx/>
                <a:latin typeface="Calibri" panose="020F0502020204030204" pitchFamily="34" charset="0"/>
                <a:ea typeface="Calibri" panose="020F0502020204030204" pitchFamily="34" charset="0"/>
                <a:cs typeface="Calibri" panose="020F0502020204030204" pitchFamily="34" charset="0"/>
              </a:rPr>
              <a:t>he five oldest users on Instagram</a:t>
            </a:r>
            <a:endParaRPr lang="en-IN" dirty="0"/>
          </a:p>
        </p:txBody>
      </p:sp>
      <p:pic>
        <p:nvPicPr>
          <p:cNvPr id="7" name="Picture 6">
            <a:extLst>
              <a:ext uri="{FF2B5EF4-FFF2-40B4-BE49-F238E27FC236}">
                <a16:creationId xmlns:a16="http://schemas.microsoft.com/office/drawing/2014/main" id="{27201BF1-63CB-B227-DC5B-6A7BDEE790A5}"/>
              </a:ext>
            </a:extLst>
          </p:cNvPr>
          <p:cNvPicPr>
            <a:picLocks noChangeAspect="1"/>
          </p:cNvPicPr>
          <p:nvPr/>
        </p:nvPicPr>
        <p:blipFill>
          <a:blip r:embed="rId2"/>
          <a:stretch>
            <a:fillRect/>
          </a:stretch>
        </p:blipFill>
        <p:spPr>
          <a:xfrm>
            <a:off x="946729" y="130655"/>
            <a:ext cx="10196400" cy="5687439"/>
          </a:xfrm>
          <a:prstGeom prst="rect">
            <a:avLst/>
          </a:prstGeom>
        </p:spPr>
      </p:pic>
    </p:spTree>
    <p:extLst>
      <p:ext uri="{BB962C8B-B14F-4D97-AF65-F5344CB8AC3E}">
        <p14:creationId xmlns:p14="http://schemas.microsoft.com/office/powerpoint/2010/main" val="10302773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74960E-192C-B933-B69D-F78B284D10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619E2D-210E-13DA-3278-6D37916B0818}"/>
              </a:ext>
            </a:extLst>
          </p:cNvPr>
          <p:cNvSpPr>
            <a:spLocks noGrp="1"/>
          </p:cNvSpPr>
          <p:nvPr>
            <p:ph type="title"/>
          </p:nvPr>
        </p:nvSpPr>
        <p:spPr>
          <a:xfrm>
            <a:off x="820270" y="609099"/>
            <a:ext cx="8225118" cy="940916"/>
          </a:xfrm>
        </p:spPr>
        <p:txBody>
          <a:bodyPr>
            <a:noAutofit/>
          </a:bodyPr>
          <a:lstStyle/>
          <a:p>
            <a:r>
              <a:rPr lang="en-US" sz="6000" i="1" dirty="0">
                <a:latin typeface="Calibri" panose="020F0502020204030204" pitchFamily="34" charset="0"/>
                <a:ea typeface="Calibri" panose="020F0502020204030204" pitchFamily="34" charset="0"/>
                <a:cs typeface="Calibri" panose="020F0502020204030204" pitchFamily="34" charset="0"/>
              </a:rPr>
              <a:t>Marketing Analysis:</a:t>
            </a:r>
          </a:p>
        </p:txBody>
      </p:sp>
      <p:sp>
        <p:nvSpPr>
          <p:cNvPr id="6" name="Text Placeholder 5">
            <a:extLst>
              <a:ext uri="{FF2B5EF4-FFF2-40B4-BE49-F238E27FC236}">
                <a16:creationId xmlns:a16="http://schemas.microsoft.com/office/drawing/2014/main" id="{2B0A3C9C-514F-4AF3-3011-B238F83E80D6}"/>
              </a:ext>
            </a:extLst>
          </p:cNvPr>
          <p:cNvSpPr>
            <a:spLocks noGrp="1"/>
          </p:cNvSpPr>
          <p:nvPr>
            <p:ph type="body" idx="1"/>
          </p:nvPr>
        </p:nvSpPr>
        <p:spPr>
          <a:xfrm>
            <a:off x="1000518" y="2563027"/>
            <a:ext cx="10515600" cy="1878985"/>
          </a:xfrm>
        </p:spPr>
        <p:txBody>
          <a:bodyPr>
            <a:normAutofit/>
          </a:bodyPr>
          <a:lstStyle/>
          <a:p>
            <a:r>
              <a:rPr lang="en-GB" sz="2800" i="1" dirty="0">
                <a:latin typeface="Calibri" panose="020F0502020204030204" pitchFamily="34" charset="0"/>
                <a:ea typeface="Calibri" panose="020F0502020204030204" pitchFamily="34" charset="0"/>
                <a:cs typeface="Calibri" panose="020F0502020204030204" pitchFamily="34" charset="0"/>
              </a:rPr>
              <a:t>2.Inactive User Engagement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The team wants to encourage inactive users to start posting by sending them promotional emails.</a:t>
            </a:r>
          </a:p>
          <a:p>
            <a:r>
              <a:rPr lang="en-GB" sz="2800" i="1" dirty="0">
                <a:latin typeface="Calibri" panose="020F0502020204030204" pitchFamily="34" charset="0"/>
                <a:ea typeface="Calibri" panose="020F0502020204030204" pitchFamily="34" charset="0"/>
                <a:cs typeface="Calibri" panose="020F0502020204030204" pitchFamily="34" charset="0"/>
              </a:rPr>
              <a:t>Your Task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Identify users who have never posted a single photo on Instagram.</a:t>
            </a:r>
          </a:p>
        </p:txBody>
      </p:sp>
    </p:spTree>
    <p:extLst>
      <p:ext uri="{BB962C8B-B14F-4D97-AF65-F5344CB8AC3E}">
        <p14:creationId xmlns:p14="http://schemas.microsoft.com/office/powerpoint/2010/main" val="1789732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76EBED-6289-3D3E-A992-2789CB215C46}"/>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95D29B4D-E0A3-8D17-B94C-2C460E1E7693}"/>
              </a:ext>
            </a:extLst>
          </p:cNvPr>
          <p:cNvSpPr>
            <a:spLocks noGrp="1"/>
          </p:cNvSpPr>
          <p:nvPr>
            <p:ph type="body" idx="1"/>
          </p:nvPr>
        </p:nvSpPr>
        <p:spPr>
          <a:xfrm>
            <a:off x="2002513" y="6136311"/>
            <a:ext cx="7931509" cy="587218"/>
          </a:xfrm>
        </p:spPr>
        <p:txBody>
          <a:bodyPr>
            <a:normAutofit fontScale="85000" lnSpcReduction="10000"/>
          </a:bodyPr>
          <a:lstStyle/>
          <a:p>
            <a:r>
              <a:rPr kumimoji="0" lang="en-GB" sz="2600" i="0" u="none" strike="noStrike" kern="1200" cap="none" spc="0" normalizeH="0" baseline="0" noProof="0" dirty="0">
                <a:ln>
                  <a:noFill/>
                </a:ln>
                <a:solidFill>
                  <a:srgbClr val="FFCD6B"/>
                </a:solidFill>
                <a:effectLst/>
                <a:uLnTx/>
                <a:uFillTx/>
                <a:latin typeface="Calibri" panose="020F0502020204030204" pitchFamily="34" charset="0"/>
                <a:ea typeface="Calibri" panose="020F0502020204030204" pitchFamily="34" charset="0"/>
                <a:cs typeface="Calibri" panose="020F0502020204030204" pitchFamily="34" charset="0"/>
              </a:rPr>
              <a:t>Users who have never posted a single photo on Instagram - Query</a:t>
            </a:r>
            <a:endParaRPr lang="en-IN" dirty="0"/>
          </a:p>
        </p:txBody>
      </p:sp>
      <p:pic>
        <p:nvPicPr>
          <p:cNvPr id="2" name="Picture 1">
            <a:extLst>
              <a:ext uri="{FF2B5EF4-FFF2-40B4-BE49-F238E27FC236}">
                <a16:creationId xmlns:a16="http://schemas.microsoft.com/office/drawing/2014/main" id="{465385EE-42E4-8FE6-B56E-E9AC3EC54773}"/>
              </a:ext>
            </a:extLst>
          </p:cNvPr>
          <p:cNvPicPr>
            <a:picLocks noChangeAspect="1"/>
          </p:cNvPicPr>
          <p:nvPr/>
        </p:nvPicPr>
        <p:blipFill>
          <a:blip r:embed="rId2"/>
          <a:srcRect l="1785"/>
          <a:stretch/>
        </p:blipFill>
        <p:spPr>
          <a:xfrm>
            <a:off x="1053383" y="134471"/>
            <a:ext cx="9829770" cy="3088961"/>
          </a:xfrm>
          <a:prstGeom prst="rect">
            <a:avLst/>
          </a:prstGeom>
        </p:spPr>
      </p:pic>
      <p:pic>
        <p:nvPicPr>
          <p:cNvPr id="4" name="Picture 3">
            <a:extLst>
              <a:ext uri="{FF2B5EF4-FFF2-40B4-BE49-F238E27FC236}">
                <a16:creationId xmlns:a16="http://schemas.microsoft.com/office/drawing/2014/main" id="{B752B2A0-26B7-05DE-9430-21E00BAC2589}"/>
              </a:ext>
            </a:extLst>
          </p:cNvPr>
          <p:cNvPicPr>
            <a:picLocks noChangeAspect="1"/>
          </p:cNvPicPr>
          <p:nvPr/>
        </p:nvPicPr>
        <p:blipFill>
          <a:blip r:embed="rId3"/>
          <a:stretch>
            <a:fillRect/>
          </a:stretch>
        </p:blipFill>
        <p:spPr>
          <a:xfrm>
            <a:off x="1053383" y="3223432"/>
            <a:ext cx="9829770" cy="2670832"/>
          </a:xfrm>
          <a:prstGeom prst="rect">
            <a:avLst/>
          </a:prstGeom>
        </p:spPr>
      </p:pic>
    </p:spTree>
    <p:extLst>
      <p:ext uri="{BB962C8B-B14F-4D97-AF65-F5344CB8AC3E}">
        <p14:creationId xmlns:p14="http://schemas.microsoft.com/office/powerpoint/2010/main" val="892779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87AD2C-AA33-386B-BDBB-591B27A7597C}"/>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B6CABF6-01AD-1081-B8F3-E05F08D29D39}"/>
              </a:ext>
            </a:extLst>
          </p:cNvPr>
          <p:cNvSpPr>
            <a:spLocks noGrp="1"/>
          </p:cNvSpPr>
          <p:nvPr>
            <p:ph type="body" idx="1"/>
          </p:nvPr>
        </p:nvSpPr>
        <p:spPr>
          <a:xfrm>
            <a:off x="2061355" y="5498831"/>
            <a:ext cx="8023939" cy="587218"/>
          </a:xfrm>
        </p:spPr>
        <p:txBody>
          <a:bodyPr>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200" b="1" i="0" u="none" strike="noStrike" kern="1200" cap="none" spc="0" normalizeH="0" baseline="0" noProof="0" dirty="0">
                <a:ln>
                  <a:noFill/>
                </a:ln>
                <a:solidFill>
                  <a:srgbClr val="FFCD6B"/>
                </a:solidFill>
                <a:effectLst/>
                <a:uLnTx/>
                <a:uFillTx/>
                <a:latin typeface="Calibri" panose="020F0502020204030204" pitchFamily="34" charset="0"/>
                <a:ea typeface="Calibri" panose="020F0502020204030204" pitchFamily="34" charset="0"/>
                <a:cs typeface="Calibri" panose="020F0502020204030204" pitchFamily="34" charset="0"/>
              </a:rPr>
              <a:t>Users who have never posted a single photo on Instagram - Result</a:t>
            </a:r>
            <a:endParaRPr kumimoji="0" lang="en-IN" sz="2200" b="1" i="0" u="none" strike="noStrike" kern="1200" cap="none" spc="0" normalizeH="0" baseline="0" noProof="0" dirty="0">
              <a:ln>
                <a:noFill/>
              </a:ln>
              <a:solidFill>
                <a:srgbClr val="FFCD6B"/>
              </a:solidFill>
              <a:effectLst/>
              <a:uLnTx/>
              <a:uFillTx/>
              <a:latin typeface="Speak Pro"/>
              <a:ea typeface="+mn-ea"/>
              <a:cs typeface="+mn-cs"/>
            </a:endParaRPr>
          </a:p>
        </p:txBody>
      </p:sp>
      <p:pic>
        <p:nvPicPr>
          <p:cNvPr id="5" name="Picture 4">
            <a:extLst>
              <a:ext uri="{FF2B5EF4-FFF2-40B4-BE49-F238E27FC236}">
                <a16:creationId xmlns:a16="http://schemas.microsoft.com/office/drawing/2014/main" id="{8F5633EE-F94D-593D-96AF-E40CA9395DC5}"/>
              </a:ext>
            </a:extLst>
          </p:cNvPr>
          <p:cNvPicPr>
            <a:picLocks noChangeAspect="1"/>
          </p:cNvPicPr>
          <p:nvPr/>
        </p:nvPicPr>
        <p:blipFill>
          <a:blip r:embed="rId2"/>
          <a:stretch>
            <a:fillRect/>
          </a:stretch>
        </p:blipFill>
        <p:spPr>
          <a:xfrm>
            <a:off x="973622" y="910593"/>
            <a:ext cx="4782075" cy="4082748"/>
          </a:xfrm>
          <a:prstGeom prst="rect">
            <a:avLst/>
          </a:prstGeom>
        </p:spPr>
      </p:pic>
      <p:pic>
        <p:nvPicPr>
          <p:cNvPr id="6" name="Picture 5">
            <a:extLst>
              <a:ext uri="{FF2B5EF4-FFF2-40B4-BE49-F238E27FC236}">
                <a16:creationId xmlns:a16="http://schemas.microsoft.com/office/drawing/2014/main" id="{D78FEB5B-37E8-5058-07D9-41FB1440009D}"/>
              </a:ext>
            </a:extLst>
          </p:cNvPr>
          <p:cNvPicPr>
            <a:picLocks noChangeAspect="1"/>
          </p:cNvPicPr>
          <p:nvPr/>
        </p:nvPicPr>
        <p:blipFill>
          <a:blip r:embed="rId3"/>
          <a:stretch>
            <a:fillRect/>
          </a:stretch>
        </p:blipFill>
        <p:spPr>
          <a:xfrm>
            <a:off x="6096000" y="910593"/>
            <a:ext cx="4706471" cy="4082748"/>
          </a:xfrm>
          <a:prstGeom prst="rect">
            <a:avLst/>
          </a:prstGeom>
        </p:spPr>
      </p:pic>
    </p:spTree>
    <p:extLst>
      <p:ext uri="{BB962C8B-B14F-4D97-AF65-F5344CB8AC3E}">
        <p14:creationId xmlns:p14="http://schemas.microsoft.com/office/powerpoint/2010/main" val="2915721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D80DD2-5D49-205F-1BDC-9A2D5F19E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738BA3-7DBC-6D08-7B14-2DB99E595E94}"/>
              </a:ext>
            </a:extLst>
          </p:cNvPr>
          <p:cNvSpPr>
            <a:spLocks noGrp="1"/>
          </p:cNvSpPr>
          <p:nvPr>
            <p:ph type="title"/>
          </p:nvPr>
        </p:nvSpPr>
        <p:spPr>
          <a:xfrm>
            <a:off x="820270" y="609099"/>
            <a:ext cx="8225118" cy="940916"/>
          </a:xfrm>
        </p:spPr>
        <p:txBody>
          <a:bodyPr>
            <a:noAutofit/>
          </a:bodyPr>
          <a:lstStyle/>
          <a:p>
            <a:r>
              <a:rPr lang="en-US" sz="6000" i="1" dirty="0">
                <a:latin typeface="Calibri" panose="020F0502020204030204" pitchFamily="34" charset="0"/>
                <a:ea typeface="Calibri" panose="020F0502020204030204" pitchFamily="34" charset="0"/>
                <a:cs typeface="Calibri" panose="020F0502020204030204" pitchFamily="34" charset="0"/>
              </a:rPr>
              <a:t>Marketing Analysis:</a:t>
            </a:r>
          </a:p>
        </p:txBody>
      </p:sp>
      <p:sp>
        <p:nvSpPr>
          <p:cNvPr id="6" name="Text Placeholder 5">
            <a:extLst>
              <a:ext uri="{FF2B5EF4-FFF2-40B4-BE49-F238E27FC236}">
                <a16:creationId xmlns:a16="http://schemas.microsoft.com/office/drawing/2014/main" id="{78E798A1-1D80-0032-4FC6-6C14F57DF5DF}"/>
              </a:ext>
            </a:extLst>
          </p:cNvPr>
          <p:cNvSpPr>
            <a:spLocks noGrp="1"/>
          </p:cNvSpPr>
          <p:nvPr>
            <p:ph type="body" idx="1"/>
          </p:nvPr>
        </p:nvSpPr>
        <p:spPr>
          <a:xfrm>
            <a:off x="1000518" y="2563027"/>
            <a:ext cx="10515600" cy="1878985"/>
          </a:xfrm>
        </p:spPr>
        <p:txBody>
          <a:bodyPr>
            <a:normAutofit/>
          </a:bodyPr>
          <a:lstStyle/>
          <a:p>
            <a:r>
              <a:rPr lang="en-GB" sz="2800" i="1" dirty="0">
                <a:latin typeface="Calibri" panose="020F0502020204030204" pitchFamily="34" charset="0"/>
                <a:ea typeface="Calibri" panose="020F0502020204030204" pitchFamily="34" charset="0"/>
                <a:cs typeface="Calibri" panose="020F0502020204030204" pitchFamily="34" charset="0"/>
              </a:rPr>
              <a:t>3.Contest Winner Declaration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The team has organized a contest where the user with the most likes on a single photo wins.</a:t>
            </a:r>
          </a:p>
          <a:p>
            <a:r>
              <a:rPr lang="en-GB" sz="2800" i="1" dirty="0">
                <a:latin typeface="Calibri" panose="020F0502020204030204" pitchFamily="34" charset="0"/>
                <a:ea typeface="Calibri" panose="020F0502020204030204" pitchFamily="34" charset="0"/>
                <a:cs typeface="Calibri" panose="020F0502020204030204" pitchFamily="34" charset="0"/>
              </a:rPr>
              <a:t>Your Task : </a:t>
            </a:r>
            <a:r>
              <a:rPr lang="en-GB" sz="2600" b="0" dirty="0">
                <a:solidFill>
                  <a:schemeClr val="bg1"/>
                </a:solidFill>
                <a:latin typeface="Calibri" panose="020F0502020204030204" pitchFamily="34" charset="0"/>
                <a:ea typeface="Calibri" panose="020F0502020204030204" pitchFamily="34" charset="0"/>
                <a:cs typeface="Calibri" panose="020F0502020204030204" pitchFamily="34" charset="0"/>
              </a:rPr>
              <a:t>Determine the winner of the contest and provide their details to the team.</a:t>
            </a:r>
          </a:p>
        </p:txBody>
      </p:sp>
    </p:spTree>
    <p:extLst>
      <p:ext uri="{BB962C8B-B14F-4D97-AF65-F5344CB8AC3E}">
        <p14:creationId xmlns:p14="http://schemas.microsoft.com/office/powerpoint/2010/main" val="1344956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39558C-EC2F-3D4F-D56A-629C54FA6D5B}"/>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9A4AB011-BAEE-D189-1582-DBB6FC4670FE}"/>
              </a:ext>
            </a:extLst>
          </p:cNvPr>
          <p:cNvSpPr>
            <a:spLocks noGrp="1"/>
          </p:cNvSpPr>
          <p:nvPr>
            <p:ph type="body" idx="1"/>
          </p:nvPr>
        </p:nvSpPr>
        <p:spPr>
          <a:xfrm>
            <a:off x="2717256" y="5885298"/>
            <a:ext cx="6776368" cy="587218"/>
          </a:xfrm>
        </p:spPr>
        <p:txBody>
          <a:bodyPr>
            <a:noAutofit/>
          </a:bodyPr>
          <a:lstStyle/>
          <a:p>
            <a:r>
              <a:rPr kumimoji="0" lang="en-GB" sz="2400" u="none" strike="noStrike" kern="1200" cap="none" spc="0" normalizeH="0" baseline="0" noProof="0" dirty="0">
                <a:ln>
                  <a:noFill/>
                </a:ln>
                <a:solidFill>
                  <a:srgbClr val="FFCD6B"/>
                </a:solidFill>
                <a:effectLst/>
                <a:uLnTx/>
                <a:uFillTx/>
                <a:latin typeface="Calibri" panose="020F0502020204030204" pitchFamily="34" charset="0"/>
                <a:ea typeface="Calibri" panose="020F0502020204030204" pitchFamily="34" charset="0"/>
                <a:cs typeface="Calibri" panose="020F0502020204030204" pitchFamily="34" charset="0"/>
              </a:rPr>
              <a:t>The winner of the contest and their details  - Query</a:t>
            </a:r>
            <a:endParaRPr lang="en-IN" sz="2400" dirty="0"/>
          </a:p>
        </p:txBody>
      </p:sp>
      <p:pic>
        <p:nvPicPr>
          <p:cNvPr id="2" name="Picture 1">
            <a:extLst>
              <a:ext uri="{FF2B5EF4-FFF2-40B4-BE49-F238E27FC236}">
                <a16:creationId xmlns:a16="http://schemas.microsoft.com/office/drawing/2014/main" id="{58BCD05E-C1A1-BF4B-A02A-C7F00D1E92E3}"/>
              </a:ext>
            </a:extLst>
          </p:cNvPr>
          <p:cNvPicPr>
            <a:picLocks noChangeAspect="1"/>
          </p:cNvPicPr>
          <p:nvPr/>
        </p:nvPicPr>
        <p:blipFill>
          <a:blip r:embed="rId2"/>
          <a:stretch>
            <a:fillRect/>
          </a:stretch>
        </p:blipFill>
        <p:spPr>
          <a:xfrm>
            <a:off x="989454" y="457201"/>
            <a:ext cx="10055064" cy="5047128"/>
          </a:xfrm>
          <a:prstGeom prst="rect">
            <a:avLst/>
          </a:prstGeom>
        </p:spPr>
      </p:pic>
    </p:spTree>
    <p:extLst>
      <p:ext uri="{BB962C8B-B14F-4D97-AF65-F5344CB8AC3E}">
        <p14:creationId xmlns:p14="http://schemas.microsoft.com/office/powerpoint/2010/main" val="3125271431"/>
      </p:ext>
    </p:extLst>
  </p:cSld>
  <p:clrMapOvr>
    <a:masterClrMapping/>
  </p:clrMapOvr>
</p:sld>
</file>

<file path=ppt/theme/theme1.xml><?xml version="1.0" encoding="utf-8"?>
<a:theme xmlns:a="http://schemas.openxmlformats.org/drawingml/2006/main" name="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_Template_ModernBoldSophisticated_MO -v5" id="{DF46818F-9661-49C4-BAE8-F3223317B502}" vid="{463BCE77-CCA7-43EE-ABCB-1B1D536A66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4F5DC0-7B0F-411B-A0C5-A1B1D5EB33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242AFFF-C96F-4C05-9045-3240A5329EC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17F9CC6-F7CA-41EA-81DA-97EFF19429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bold sophisticated presentation</Template>
  <TotalTime>125</TotalTime>
  <Words>505</Words>
  <Application>Microsoft Office PowerPoint</Application>
  <PresentationFormat>Widescreen</PresentationFormat>
  <Paragraphs>36</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Avenir Next LT Pro</vt:lpstr>
      <vt:lpstr>Calibri</vt:lpstr>
      <vt:lpstr>Speak Pro</vt:lpstr>
      <vt:lpstr>Office Theme</vt:lpstr>
      <vt:lpstr>Instagram User Analytics</vt:lpstr>
      <vt:lpstr>Instagram User Analytics</vt:lpstr>
      <vt:lpstr>Marketing Analysis:</vt:lpstr>
      <vt:lpstr>PowerPoint Presentation</vt:lpstr>
      <vt:lpstr>Marketing Analysis:</vt:lpstr>
      <vt:lpstr>PowerPoint Presentation</vt:lpstr>
      <vt:lpstr>PowerPoint Presentation</vt:lpstr>
      <vt:lpstr>Marketing Analysis:</vt:lpstr>
      <vt:lpstr>PowerPoint Presentation</vt:lpstr>
      <vt:lpstr>PowerPoint Presentation</vt:lpstr>
      <vt:lpstr>Marketing Analysis:</vt:lpstr>
      <vt:lpstr>PowerPoint Presentation</vt:lpstr>
      <vt:lpstr>Marketing Analysis:</vt:lpstr>
      <vt:lpstr>PowerPoint Presentation</vt:lpstr>
      <vt:lpstr>Investor Metrics:</vt:lpstr>
      <vt:lpstr>PowerPoint Presentation</vt:lpstr>
      <vt:lpstr>Investor Metrics: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Anindya Das</dc:creator>
  <cp:lastModifiedBy>Anindya Das</cp:lastModifiedBy>
  <cp:revision>1</cp:revision>
  <dcterms:created xsi:type="dcterms:W3CDTF">2025-01-20T11:35:52Z</dcterms:created>
  <dcterms:modified xsi:type="dcterms:W3CDTF">2025-01-20T13:41:22Z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